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7010400" cy="9296400"/>
  <p:defaultTextStyle>
    <a:defPPr>
      <a:defRPr lang="de-DE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BC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3383" autoAdjust="0"/>
  </p:normalViewPr>
  <p:slideViewPr>
    <p:cSldViewPr>
      <p:cViewPr varScale="1">
        <p:scale>
          <a:sx n="82" d="100"/>
          <a:sy n="82" d="100"/>
        </p:scale>
        <p:origin x="1386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501" cy="464820"/>
          </a:xfrm>
          <a:prstGeom prst="rect">
            <a:avLst/>
          </a:prstGeom>
        </p:spPr>
        <p:txBody>
          <a:bodyPr vert="horz" lIns="92115" tIns="46057" rIns="92115" bIns="46057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247" y="2"/>
            <a:ext cx="3038501" cy="464820"/>
          </a:xfrm>
          <a:prstGeom prst="rect">
            <a:avLst/>
          </a:prstGeom>
        </p:spPr>
        <p:txBody>
          <a:bodyPr vert="horz" lIns="92115" tIns="46057" rIns="92115" bIns="46057" rtlCol="0"/>
          <a:lstStyle>
            <a:lvl1pPr algn="r">
              <a:defRPr sz="1200"/>
            </a:lvl1pPr>
          </a:lstStyle>
          <a:p>
            <a:fld id="{CCA94710-50B4-4D25-96A2-EC1646450DFC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5" tIns="46057" rIns="92115" bIns="46057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707" y="4416541"/>
            <a:ext cx="5606995" cy="4183380"/>
          </a:xfrm>
          <a:prstGeom prst="rect">
            <a:avLst/>
          </a:prstGeom>
        </p:spPr>
        <p:txBody>
          <a:bodyPr vert="horz" lIns="92115" tIns="46057" rIns="92115" bIns="4605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8830087"/>
            <a:ext cx="3038501" cy="464820"/>
          </a:xfrm>
          <a:prstGeom prst="rect">
            <a:avLst/>
          </a:prstGeom>
        </p:spPr>
        <p:txBody>
          <a:bodyPr vert="horz" lIns="92115" tIns="46057" rIns="92115" bIns="46057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247" y="8830087"/>
            <a:ext cx="3038501" cy="464820"/>
          </a:xfrm>
          <a:prstGeom prst="rect">
            <a:avLst/>
          </a:prstGeom>
        </p:spPr>
        <p:txBody>
          <a:bodyPr vert="horz" lIns="92115" tIns="46057" rIns="92115" bIns="46057" rtlCol="0" anchor="b"/>
          <a:lstStyle>
            <a:lvl1pPr algn="r">
              <a:defRPr sz="1200"/>
            </a:lvl1pPr>
          </a:lstStyle>
          <a:p>
            <a:fld id="{C0FD882D-91A7-4E3C-93C5-31467C061E7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232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70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30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8"/>
            <a:ext cx="2880360" cy="819213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8"/>
            <a:ext cx="8427720" cy="819213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148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13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9" y="6169665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40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853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5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836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787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5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0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654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00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EF58-77A7-4AFC-A0B4-E1D3DB3D7320}" type="datetimeFigureOut">
              <a:rPr lang="de-CH" smtClean="0"/>
              <a:t>12.02.2024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42FC1-1FDD-43E0-B31E-4B67FD8BAC8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68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720992" y="5232912"/>
            <a:ext cx="2160000" cy="612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Stabschef</a:t>
            </a:r>
          </a:p>
          <a:p>
            <a:pPr algn="ctr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Käser Daniel</a:t>
            </a:r>
          </a:p>
          <a:p>
            <a:pPr algn="ctr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Stv.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Härdi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Roman</a:t>
            </a:r>
          </a:p>
        </p:txBody>
      </p:sp>
      <p:sp>
        <p:nvSpPr>
          <p:cNvPr id="5" name="Rechteck 4"/>
          <p:cNvSpPr/>
          <p:nvPr/>
        </p:nvSpPr>
        <p:spPr>
          <a:xfrm>
            <a:off x="2727737" y="4278335"/>
            <a:ext cx="2160000" cy="645457"/>
          </a:xfrm>
          <a:prstGeom prst="rect">
            <a:avLst/>
          </a:prstGeom>
          <a:gradFill>
            <a:gsLst>
              <a:gs pos="0">
                <a:srgbClr val="FFFF00"/>
              </a:gs>
              <a:gs pos="28000">
                <a:srgbClr val="FFFF00"/>
              </a:gs>
              <a:gs pos="100000">
                <a:srgbClr val="92D050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 RFO</a:t>
            </a:r>
          </a:p>
          <a:p>
            <a:pPr algn="ctr">
              <a:spcAft>
                <a:spcPts val="300"/>
              </a:spcAft>
            </a:pP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Jufer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Beat</a:t>
            </a:r>
            <a:b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</a:p>
        </p:txBody>
      </p:sp>
      <p:cxnSp>
        <p:nvCxnSpPr>
          <p:cNvPr id="6" name="Gerade Verbindung 5"/>
          <p:cNvCxnSpPr>
            <a:cxnSpLocks/>
          </p:cNvCxnSpPr>
          <p:nvPr/>
        </p:nvCxnSpPr>
        <p:spPr>
          <a:xfrm flipH="1" flipV="1">
            <a:off x="3798670" y="4873395"/>
            <a:ext cx="2322" cy="3706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726546" y="4802625"/>
            <a:ext cx="1531872" cy="4976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Geschäftsstelle</a:t>
            </a:r>
          </a:p>
          <a:p>
            <a:pPr algn="ctr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Wüthrich Monika</a:t>
            </a: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8526798" y="4934875"/>
            <a:ext cx="2156599" cy="3467214"/>
            <a:chOff x="7605295" y="760017"/>
            <a:chExt cx="2156599" cy="3813935"/>
          </a:xfrm>
        </p:grpSpPr>
        <p:grpSp>
          <p:nvGrpSpPr>
            <p:cNvPr id="9" name="Gruppieren 8"/>
            <p:cNvGrpSpPr/>
            <p:nvPr/>
          </p:nvGrpSpPr>
          <p:grpSpPr>
            <a:xfrm>
              <a:off x="7605295" y="2431952"/>
              <a:ext cx="2156599" cy="2142000"/>
              <a:chOff x="7605295" y="2431952"/>
              <a:chExt cx="2156599" cy="2142000"/>
            </a:xfrm>
          </p:grpSpPr>
          <p:sp>
            <p:nvSpPr>
              <p:cNvPr id="30" name="Rechteck 29"/>
              <p:cNvSpPr/>
              <p:nvPr/>
            </p:nvSpPr>
            <p:spPr>
              <a:xfrm>
                <a:off x="7934311" y="2431952"/>
                <a:ext cx="1827583" cy="2142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 anchorCtr="0"/>
              <a:lstStyle/>
              <a:p>
                <a:pPr algn="ctr"/>
                <a:r>
                  <a:rPr lang="de-CH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Zugewiesene Mittel</a:t>
                </a:r>
              </a:p>
            </p:txBody>
          </p:sp>
          <p:grpSp>
            <p:nvGrpSpPr>
              <p:cNvPr id="31" name="Gruppieren 30"/>
              <p:cNvGrpSpPr/>
              <p:nvPr/>
            </p:nvGrpSpPr>
            <p:grpSpPr>
              <a:xfrm>
                <a:off x="7605295" y="2790097"/>
                <a:ext cx="1694023" cy="252000"/>
                <a:chOff x="7605295" y="2790097"/>
                <a:chExt cx="1694023" cy="252000"/>
              </a:xfrm>
            </p:grpSpPr>
            <p:sp>
              <p:nvSpPr>
                <p:cNvPr id="50" name="Rechteck 49"/>
                <p:cNvSpPr/>
                <p:nvPr/>
              </p:nvSpPr>
              <p:spPr>
                <a:xfrm>
                  <a:off x="8012318" y="2790097"/>
                  <a:ext cx="1287000" cy="252000"/>
                </a:xfrm>
                <a:prstGeom prst="rect">
                  <a:avLst/>
                </a:prstGeom>
                <a:solidFill>
                  <a:srgbClr val="224BCD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Polizei</a:t>
                  </a:r>
                </a:p>
              </p:txBody>
            </p:sp>
            <p:cxnSp>
              <p:nvCxnSpPr>
                <p:cNvPr id="51" name="Gerade Verbindung 50"/>
                <p:cNvCxnSpPr>
                  <a:stCxn id="50" idx="1"/>
                </p:cNvCxnSpPr>
                <p:nvPr/>
              </p:nvCxnSpPr>
              <p:spPr>
                <a:xfrm flipH="1">
                  <a:off x="7605295" y="2916097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ieren 31"/>
              <p:cNvGrpSpPr/>
              <p:nvPr/>
            </p:nvGrpSpPr>
            <p:grpSpPr>
              <a:xfrm>
                <a:off x="7605295" y="3085623"/>
                <a:ext cx="1694023" cy="252000"/>
                <a:chOff x="7605295" y="3085623"/>
                <a:chExt cx="1694023" cy="252000"/>
              </a:xfrm>
            </p:grpSpPr>
            <p:sp>
              <p:nvSpPr>
                <p:cNvPr id="48" name="Rechteck 47"/>
                <p:cNvSpPr/>
                <p:nvPr/>
              </p:nvSpPr>
              <p:spPr>
                <a:xfrm>
                  <a:off x="8012318" y="3085623"/>
                  <a:ext cx="1287000" cy="252000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Sanität</a:t>
                  </a:r>
                </a:p>
              </p:txBody>
            </p:sp>
            <p:cxnSp>
              <p:nvCxnSpPr>
                <p:cNvPr id="49" name="Gerade Verbindung 48"/>
                <p:cNvCxnSpPr>
                  <a:stCxn id="48" idx="1"/>
                </p:cNvCxnSpPr>
                <p:nvPr/>
              </p:nvCxnSpPr>
              <p:spPr>
                <a:xfrm flipH="1">
                  <a:off x="7605295" y="3211623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uppieren 32"/>
              <p:cNvGrpSpPr/>
              <p:nvPr/>
            </p:nvGrpSpPr>
            <p:grpSpPr>
              <a:xfrm>
                <a:off x="7605295" y="3381149"/>
                <a:ext cx="1694023" cy="252000"/>
                <a:chOff x="7605295" y="3381149"/>
                <a:chExt cx="1694023" cy="252000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8012318" y="3381149"/>
                  <a:ext cx="1287000" cy="252000"/>
                </a:xfrm>
                <a:prstGeom prst="rect">
                  <a:avLst/>
                </a:prstGeom>
                <a:solidFill>
                  <a:srgbClr val="FFCC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Care </a:t>
                  </a:r>
                  <a:r>
                    <a:rPr lang="de-CH" sz="1050" dirty="0" err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Team</a:t>
                  </a:r>
                  <a:r>
                    <a:rPr lang="de-CH" sz="1050" dirty="0" err="1">
                      <a:solidFill>
                        <a:srgbClr val="FFC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  <a:endParaRPr lang="de-CH" sz="105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47" name="Gerade Verbindung 46"/>
                <p:cNvCxnSpPr>
                  <a:stCxn id="46" idx="1"/>
                </p:cNvCxnSpPr>
                <p:nvPr/>
              </p:nvCxnSpPr>
              <p:spPr>
                <a:xfrm flipH="1">
                  <a:off x="7605295" y="3507149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uppieren 33"/>
              <p:cNvGrpSpPr/>
              <p:nvPr/>
            </p:nvGrpSpPr>
            <p:grpSpPr>
              <a:xfrm>
                <a:off x="7605295" y="3676675"/>
                <a:ext cx="1694023" cy="252000"/>
                <a:chOff x="7605295" y="3676675"/>
                <a:chExt cx="1694023" cy="252000"/>
              </a:xfrm>
            </p:grpSpPr>
            <p:sp>
              <p:nvSpPr>
                <p:cNvPr id="44" name="Rechteck 43"/>
                <p:cNvSpPr/>
                <p:nvPr/>
              </p:nvSpPr>
              <p:spPr>
                <a:xfrm>
                  <a:off x="8012318" y="3676675"/>
                  <a:ext cx="1287000" cy="252000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Zivilschutz</a:t>
                  </a:r>
                </a:p>
              </p:txBody>
            </p:sp>
            <p:cxnSp>
              <p:nvCxnSpPr>
                <p:cNvPr id="45" name="Gerade Verbindung 44"/>
                <p:cNvCxnSpPr>
                  <a:stCxn id="44" idx="1"/>
                </p:cNvCxnSpPr>
                <p:nvPr/>
              </p:nvCxnSpPr>
              <p:spPr>
                <a:xfrm flipH="1">
                  <a:off x="7605295" y="3802675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ieren 34"/>
              <p:cNvGrpSpPr/>
              <p:nvPr/>
            </p:nvGrpSpPr>
            <p:grpSpPr>
              <a:xfrm>
                <a:off x="7605295" y="3972201"/>
                <a:ext cx="1694023" cy="252000"/>
                <a:chOff x="7605295" y="3972201"/>
                <a:chExt cx="1694023" cy="252000"/>
              </a:xfrm>
            </p:grpSpPr>
            <p:sp>
              <p:nvSpPr>
                <p:cNvPr id="42" name="Rechteck 41"/>
                <p:cNvSpPr/>
                <p:nvPr/>
              </p:nvSpPr>
              <p:spPr>
                <a:xfrm>
                  <a:off x="8012318" y="3972201"/>
                  <a:ext cx="1287000" cy="252000"/>
                </a:xfrm>
                <a:prstGeom prst="rect">
                  <a:avLst/>
                </a:prstGeom>
                <a:solidFill>
                  <a:srgbClr val="00B05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Armee</a:t>
                  </a:r>
                </a:p>
              </p:txBody>
            </p:sp>
            <p:cxnSp>
              <p:nvCxnSpPr>
                <p:cNvPr id="43" name="Gerade Verbindung 42"/>
                <p:cNvCxnSpPr>
                  <a:stCxn id="42" idx="1"/>
                </p:cNvCxnSpPr>
                <p:nvPr/>
              </p:nvCxnSpPr>
              <p:spPr>
                <a:xfrm flipH="1" flipV="1">
                  <a:off x="7605295" y="4096161"/>
                  <a:ext cx="390000" cy="20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Gleichschenkliges Dreieck 35"/>
              <p:cNvSpPr/>
              <p:nvPr/>
            </p:nvSpPr>
            <p:spPr>
              <a:xfrm>
                <a:off x="9047809" y="3730667"/>
                <a:ext cx="194879" cy="144016"/>
              </a:xfrm>
              <a:prstGeom prst="triangle">
                <a:avLst/>
              </a:prstGeom>
              <a:solidFill>
                <a:srgbClr val="224B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25704" y="3100455"/>
                <a:ext cx="231191" cy="213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39135" y="3408218"/>
                <a:ext cx="211452" cy="194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39" name="Gruppieren 38"/>
              <p:cNvGrpSpPr/>
              <p:nvPr/>
            </p:nvGrpSpPr>
            <p:grpSpPr>
              <a:xfrm>
                <a:off x="7605295" y="2494571"/>
                <a:ext cx="1694023" cy="252000"/>
                <a:chOff x="7605295" y="2494571"/>
                <a:chExt cx="1694023" cy="252000"/>
              </a:xfrm>
            </p:grpSpPr>
            <p:sp>
              <p:nvSpPr>
                <p:cNvPr id="40" name="Rechteck 39"/>
                <p:cNvSpPr/>
                <p:nvPr/>
              </p:nvSpPr>
              <p:spPr>
                <a:xfrm>
                  <a:off x="8012318" y="2494571"/>
                  <a:ext cx="1287000" cy="252000"/>
                </a:xfrm>
                <a:prstGeom prst="rect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Feuerwehr</a:t>
                  </a:r>
                </a:p>
              </p:txBody>
            </p:sp>
            <p:cxnSp>
              <p:nvCxnSpPr>
                <p:cNvPr id="41" name="Gerade Verbindung 40"/>
                <p:cNvCxnSpPr>
                  <a:stCxn id="40" idx="1"/>
                </p:cNvCxnSpPr>
                <p:nvPr/>
              </p:nvCxnSpPr>
              <p:spPr>
                <a:xfrm flipH="1">
                  <a:off x="7605295" y="2620571"/>
                  <a:ext cx="390000" cy="8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uppieren 9"/>
            <p:cNvGrpSpPr/>
            <p:nvPr/>
          </p:nvGrpSpPr>
          <p:grpSpPr>
            <a:xfrm>
              <a:off x="7605295" y="760017"/>
              <a:ext cx="2156599" cy="1558800"/>
              <a:chOff x="7605295" y="760017"/>
              <a:chExt cx="2156599" cy="1558800"/>
            </a:xfrm>
          </p:grpSpPr>
          <p:sp>
            <p:nvSpPr>
              <p:cNvPr id="15" name="Rechteck 14"/>
              <p:cNvSpPr/>
              <p:nvPr/>
            </p:nvSpPr>
            <p:spPr>
              <a:xfrm>
                <a:off x="7934311" y="760017"/>
                <a:ext cx="1827583" cy="1558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 anchorCtr="0"/>
              <a:lstStyle/>
              <a:p>
                <a:pPr algn="ctr"/>
                <a:r>
                  <a:rPr lang="de-CH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Eigene Mittel</a:t>
                </a:r>
              </a:p>
            </p:txBody>
          </p:sp>
          <p:grpSp>
            <p:nvGrpSpPr>
              <p:cNvPr id="16" name="Gruppieren 15"/>
              <p:cNvGrpSpPr/>
              <p:nvPr/>
            </p:nvGrpSpPr>
            <p:grpSpPr>
              <a:xfrm>
                <a:off x="7605295" y="1122039"/>
                <a:ext cx="1694025" cy="252000"/>
                <a:chOff x="7605295" y="1122039"/>
                <a:chExt cx="1694025" cy="252000"/>
              </a:xfrm>
            </p:grpSpPr>
            <p:grpSp>
              <p:nvGrpSpPr>
                <p:cNvPr id="26" name="Gruppieren 25"/>
                <p:cNvGrpSpPr/>
                <p:nvPr/>
              </p:nvGrpSpPr>
              <p:grpSpPr>
                <a:xfrm>
                  <a:off x="8012320" y="1122039"/>
                  <a:ext cx="1287000" cy="252000"/>
                  <a:chOff x="8012320" y="1122039"/>
                  <a:chExt cx="1287000" cy="252000"/>
                </a:xfrm>
              </p:grpSpPr>
              <p:sp>
                <p:nvSpPr>
                  <p:cNvPr id="28" name="Rechteck 27"/>
                  <p:cNvSpPr/>
                  <p:nvPr/>
                </p:nvSpPr>
                <p:spPr>
                  <a:xfrm>
                    <a:off x="8012320" y="1122039"/>
                    <a:ext cx="1287000" cy="252000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CH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Zivilschutz</a:t>
                    </a:r>
                  </a:p>
                </p:txBody>
              </p:sp>
              <p:sp>
                <p:nvSpPr>
                  <p:cNvPr id="29" name="Gleichschenkliges Dreieck 28"/>
                  <p:cNvSpPr/>
                  <p:nvPr/>
                </p:nvSpPr>
                <p:spPr>
                  <a:xfrm>
                    <a:off x="9047086" y="1175770"/>
                    <a:ext cx="194879" cy="144016"/>
                  </a:xfrm>
                  <a:prstGeom prst="triangle">
                    <a:avLst/>
                  </a:prstGeom>
                  <a:solidFill>
                    <a:srgbClr val="224BC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27" name="Gerade Verbindung 26"/>
                <p:cNvCxnSpPr>
                  <a:stCxn id="28" idx="1"/>
                </p:cNvCxnSpPr>
                <p:nvPr/>
              </p:nvCxnSpPr>
              <p:spPr>
                <a:xfrm flipH="1">
                  <a:off x="7605295" y="1248039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pieren 16"/>
              <p:cNvGrpSpPr/>
              <p:nvPr/>
            </p:nvGrpSpPr>
            <p:grpSpPr>
              <a:xfrm>
                <a:off x="7605295" y="1416353"/>
                <a:ext cx="1694025" cy="252000"/>
                <a:chOff x="7605295" y="1416353"/>
                <a:chExt cx="1694025" cy="252000"/>
              </a:xfrm>
            </p:grpSpPr>
            <p:sp>
              <p:nvSpPr>
                <p:cNvPr id="24" name="Rechteck 23"/>
                <p:cNvSpPr/>
                <p:nvPr/>
              </p:nvSpPr>
              <p:spPr>
                <a:xfrm>
                  <a:off x="8012320" y="1416353"/>
                  <a:ext cx="1287000" cy="252000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 err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Gde</a:t>
                  </a:r>
                  <a:r>
                    <a:rPr lang="de-CH" sz="105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Betriebe</a:t>
                  </a:r>
                </a:p>
              </p:txBody>
            </p:sp>
            <p:cxnSp>
              <p:nvCxnSpPr>
                <p:cNvPr id="25" name="Gerade Verbindung 24"/>
                <p:cNvCxnSpPr>
                  <a:stCxn id="24" idx="1"/>
                </p:cNvCxnSpPr>
                <p:nvPr/>
              </p:nvCxnSpPr>
              <p:spPr>
                <a:xfrm flipH="1">
                  <a:off x="7605295" y="1542353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pieren 17"/>
              <p:cNvGrpSpPr/>
              <p:nvPr/>
            </p:nvGrpSpPr>
            <p:grpSpPr>
              <a:xfrm>
                <a:off x="7605295" y="1710667"/>
                <a:ext cx="1694025" cy="252000"/>
                <a:chOff x="7605295" y="1710667"/>
                <a:chExt cx="1694025" cy="252000"/>
              </a:xfrm>
            </p:grpSpPr>
            <p:sp>
              <p:nvSpPr>
                <p:cNvPr id="22" name="Rechteck 21"/>
                <p:cNvSpPr/>
                <p:nvPr/>
              </p:nvSpPr>
              <p:spPr>
                <a:xfrm>
                  <a:off x="8012320" y="1710667"/>
                  <a:ext cx="1287000" cy="252000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 err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Gde</a:t>
                  </a:r>
                  <a:r>
                    <a:rPr lang="de-CH" sz="105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Verwaltung</a:t>
                  </a:r>
                </a:p>
              </p:txBody>
            </p:sp>
            <p:cxnSp>
              <p:nvCxnSpPr>
                <p:cNvPr id="23" name="Gerade Verbindung 22"/>
                <p:cNvCxnSpPr>
                  <a:stCxn id="22" idx="1"/>
                </p:cNvCxnSpPr>
                <p:nvPr/>
              </p:nvCxnSpPr>
              <p:spPr>
                <a:xfrm flipH="1">
                  <a:off x="7605295" y="1836667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ieren 18"/>
              <p:cNvGrpSpPr/>
              <p:nvPr/>
            </p:nvGrpSpPr>
            <p:grpSpPr>
              <a:xfrm>
                <a:off x="7605295" y="2004980"/>
                <a:ext cx="1694025" cy="252000"/>
                <a:chOff x="7605295" y="2004980"/>
                <a:chExt cx="1694025" cy="252000"/>
              </a:xfrm>
            </p:grpSpPr>
            <p:sp>
              <p:nvSpPr>
                <p:cNvPr id="20" name="Rechteck 19"/>
                <p:cNvSpPr/>
                <p:nvPr/>
              </p:nvSpPr>
              <p:spPr>
                <a:xfrm>
                  <a:off x="8012320" y="2004980"/>
                  <a:ext cx="1287000" cy="252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sz="10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Weitere</a:t>
                  </a:r>
                </a:p>
              </p:txBody>
            </p:sp>
            <p:cxnSp>
              <p:nvCxnSpPr>
                <p:cNvPr id="21" name="Gerade Verbindung 20"/>
                <p:cNvCxnSpPr>
                  <a:stCxn id="20" idx="1"/>
                </p:cNvCxnSpPr>
                <p:nvPr/>
              </p:nvCxnSpPr>
              <p:spPr>
                <a:xfrm flipH="1">
                  <a:off x="7605295" y="2130980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uppieren 10"/>
            <p:cNvGrpSpPr/>
            <p:nvPr/>
          </p:nvGrpSpPr>
          <p:grpSpPr>
            <a:xfrm>
              <a:off x="8011477" y="827725"/>
              <a:ext cx="1287842" cy="3692001"/>
              <a:chOff x="8011477" y="827725"/>
              <a:chExt cx="1287842" cy="3692001"/>
            </a:xfrm>
          </p:grpSpPr>
          <p:sp>
            <p:nvSpPr>
              <p:cNvPr id="12" name="Rechteck 15"/>
              <p:cNvSpPr/>
              <p:nvPr/>
            </p:nvSpPr>
            <p:spPr>
              <a:xfrm>
                <a:off x="8011477" y="4267726"/>
                <a:ext cx="1287841" cy="252000"/>
              </a:xfrm>
              <a:custGeom>
                <a:avLst/>
                <a:gdLst>
                  <a:gd name="connsiteX0" fmla="*/ 0 w 1188000"/>
                  <a:gd name="connsiteY0" fmla="*/ 0 h 252000"/>
                  <a:gd name="connsiteX1" fmla="*/ 1188000 w 1188000"/>
                  <a:gd name="connsiteY1" fmla="*/ 0 h 252000"/>
                  <a:gd name="connsiteX2" fmla="*/ 1188000 w 1188000"/>
                  <a:gd name="connsiteY2" fmla="*/ 252000 h 252000"/>
                  <a:gd name="connsiteX3" fmla="*/ 0 w 1188000"/>
                  <a:gd name="connsiteY3" fmla="*/ 252000 h 252000"/>
                  <a:gd name="connsiteX4" fmla="*/ 0 w 1188000"/>
                  <a:gd name="connsiteY4" fmla="*/ 0 h 252000"/>
                  <a:gd name="connsiteX0" fmla="*/ 776 w 1188776"/>
                  <a:gd name="connsiteY0" fmla="*/ 0 h 252000"/>
                  <a:gd name="connsiteX1" fmla="*/ 1188776 w 1188776"/>
                  <a:gd name="connsiteY1" fmla="*/ 0 h 252000"/>
                  <a:gd name="connsiteX2" fmla="*/ 1188776 w 1188776"/>
                  <a:gd name="connsiteY2" fmla="*/ 252000 h 252000"/>
                  <a:gd name="connsiteX3" fmla="*/ 776 w 1188776"/>
                  <a:gd name="connsiteY3" fmla="*/ 252000 h 252000"/>
                  <a:gd name="connsiteX4" fmla="*/ 0 w 1188776"/>
                  <a:gd name="connsiteY4" fmla="*/ 127109 h 252000"/>
                  <a:gd name="connsiteX5" fmla="*/ 776 w 1188776"/>
                  <a:gd name="connsiteY5" fmla="*/ 0 h 2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8776" h="252000">
                    <a:moveTo>
                      <a:pt x="776" y="0"/>
                    </a:moveTo>
                    <a:lnTo>
                      <a:pt x="1188776" y="0"/>
                    </a:lnTo>
                    <a:lnTo>
                      <a:pt x="1188776" y="252000"/>
                    </a:lnTo>
                    <a:lnTo>
                      <a:pt x="776" y="252000"/>
                    </a:lnTo>
                    <a:cubicBezTo>
                      <a:pt x="517" y="210370"/>
                      <a:pt x="259" y="168739"/>
                      <a:pt x="0" y="127109"/>
                    </a:cubicBezTo>
                    <a:cubicBezTo>
                      <a:pt x="259" y="84739"/>
                      <a:pt x="517" y="42370"/>
                      <a:pt x="776" y="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Weitere</a:t>
                </a:r>
              </a:p>
            </p:txBody>
          </p:sp>
          <p:sp>
            <p:nvSpPr>
              <p:cNvPr id="13" name="Rechteck 5"/>
              <p:cNvSpPr/>
              <p:nvPr/>
            </p:nvSpPr>
            <p:spPr>
              <a:xfrm>
                <a:off x="8011479" y="827725"/>
                <a:ext cx="1287840" cy="252000"/>
              </a:xfrm>
              <a:custGeom>
                <a:avLst/>
                <a:gdLst>
                  <a:gd name="connsiteX0" fmla="*/ 0 w 1188000"/>
                  <a:gd name="connsiteY0" fmla="*/ 0 h 252000"/>
                  <a:gd name="connsiteX1" fmla="*/ 1188000 w 1188000"/>
                  <a:gd name="connsiteY1" fmla="*/ 0 h 252000"/>
                  <a:gd name="connsiteX2" fmla="*/ 1188000 w 1188000"/>
                  <a:gd name="connsiteY2" fmla="*/ 252000 h 252000"/>
                  <a:gd name="connsiteX3" fmla="*/ 0 w 1188000"/>
                  <a:gd name="connsiteY3" fmla="*/ 252000 h 252000"/>
                  <a:gd name="connsiteX4" fmla="*/ 0 w 1188000"/>
                  <a:gd name="connsiteY4" fmla="*/ 0 h 252000"/>
                  <a:gd name="connsiteX0" fmla="*/ 776 w 1188776"/>
                  <a:gd name="connsiteY0" fmla="*/ 0 h 252000"/>
                  <a:gd name="connsiteX1" fmla="*/ 1188776 w 1188776"/>
                  <a:gd name="connsiteY1" fmla="*/ 0 h 252000"/>
                  <a:gd name="connsiteX2" fmla="*/ 1188776 w 1188776"/>
                  <a:gd name="connsiteY2" fmla="*/ 252000 h 252000"/>
                  <a:gd name="connsiteX3" fmla="*/ 776 w 1188776"/>
                  <a:gd name="connsiteY3" fmla="*/ 252000 h 252000"/>
                  <a:gd name="connsiteX4" fmla="*/ 0 w 1188776"/>
                  <a:gd name="connsiteY4" fmla="*/ 128585 h 252000"/>
                  <a:gd name="connsiteX5" fmla="*/ 776 w 1188776"/>
                  <a:gd name="connsiteY5" fmla="*/ 0 h 2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8776" h="252000">
                    <a:moveTo>
                      <a:pt x="776" y="0"/>
                    </a:moveTo>
                    <a:lnTo>
                      <a:pt x="1188776" y="0"/>
                    </a:lnTo>
                    <a:lnTo>
                      <a:pt x="1188776" y="252000"/>
                    </a:lnTo>
                    <a:lnTo>
                      <a:pt x="776" y="252000"/>
                    </a:lnTo>
                    <a:cubicBezTo>
                      <a:pt x="517" y="210862"/>
                      <a:pt x="259" y="169723"/>
                      <a:pt x="0" y="128585"/>
                    </a:cubicBezTo>
                    <a:cubicBezTo>
                      <a:pt x="259" y="85723"/>
                      <a:pt x="517" y="42862"/>
                      <a:pt x="77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Feuerwehr</a:t>
                </a:r>
              </a:p>
            </p:txBody>
          </p:sp>
          <p:cxnSp>
            <p:nvCxnSpPr>
              <p:cNvPr id="14" name="Gewinkelte Verbindung 13"/>
              <p:cNvCxnSpPr>
                <a:stCxn id="13" idx="4"/>
                <a:endCxn id="12" idx="4"/>
              </p:cNvCxnSpPr>
              <p:nvPr/>
            </p:nvCxnSpPr>
            <p:spPr>
              <a:xfrm>
                <a:off x="8011478" y="956313"/>
                <a:ext cx="13758" cy="3438525"/>
              </a:xfrm>
              <a:prstGeom prst="bentConnector3">
                <a:avLst>
                  <a:gd name="adj1" fmla="val -2969843"/>
                </a:avLst>
              </a:prstGeom>
              <a:ln w="12700" cmpd="sng">
                <a:solidFill>
                  <a:schemeClr val="tx1"/>
                </a:solidFill>
                <a:prstDash val="dash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Rechteck 51"/>
          <p:cNvSpPr/>
          <p:nvPr/>
        </p:nvSpPr>
        <p:spPr>
          <a:xfrm>
            <a:off x="359056" y="1872153"/>
            <a:ext cx="481754" cy="150159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Attiswil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614643" y="6181205"/>
            <a:ext cx="612000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Führun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gsunters</a:t>
            </a: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tützung/Lage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Balsiger Sven </a:t>
            </a:r>
          </a:p>
          <a:p>
            <a:pPr marL="220663" indent="-220663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Härdi Roman (Triage)</a:t>
            </a: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Gewinkelte Verbindung 72"/>
          <p:cNvCxnSpPr>
            <a:cxnSpLocks/>
            <a:stCxn id="72" idx="0"/>
            <a:endCxn id="4" idx="2"/>
          </p:cNvCxnSpPr>
          <p:nvPr/>
        </p:nvCxnSpPr>
        <p:spPr>
          <a:xfrm rot="5400000" flipH="1" flipV="1">
            <a:off x="2192671" y="4572885"/>
            <a:ext cx="336293" cy="2880349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1334150" y="6181205"/>
            <a:ext cx="612000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Schelbli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Robert</a:t>
            </a:r>
          </a:p>
          <a:p>
            <a:pPr marL="220663" indent="-220663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vakant</a:t>
            </a: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Gewinkelte Verbindung 74"/>
          <p:cNvCxnSpPr>
            <a:cxnSpLocks/>
            <a:stCxn id="74" idx="0"/>
            <a:endCxn id="4" idx="2"/>
          </p:cNvCxnSpPr>
          <p:nvPr/>
        </p:nvCxnSpPr>
        <p:spPr>
          <a:xfrm rot="5400000" flipH="1" flipV="1">
            <a:off x="2552425" y="4932638"/>
            <a:ext cx="336293" cy="216084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75"/>
          <p:cNvSpPr/>
          <p:nvPr/>
        </p:nvSpPr>
        <p:spPr>
          <a:xfrm>
            <a:off x="2053657" y="6181205"/>
            <a:ext cx="612000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öffentliche Sicherheit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Frank Martin</a:t>
            </a:r>
          </a:p>
          <a:p>
            <a:pPr marL="220663" indent="-220663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Demontis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Adriano</a:t>
            </a: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Gewinkelte Verbindung 76"/>
          <p:cNvCxnSpPr>
            <a:cxnSpLocks/>
            <a:stCxn id="76" idx="0"/>
            <a:endCxn id="4" idx="2"/>
          </p:cNvCxnSpPr>
          <p:nvPr/>
        </p:nvCxnSpPr>
        <p:spPr>
          <a:xfrm rot="5400000" flipH="1" flipV="1">
            <a:off x="2912178" y="5292392"/>
            <a:ext cx="336293" cy="144133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2773164" y="6181205"/>
            <a:ext cx="605244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Schutz &amp; Rettung/FW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Grünig Oliver</a:t>
            </a:r>
          </a:p>
          <a:p>
            <a:pPr marL="220663" indent="-220663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Bopp Philipp </a:t>
            </a:r>
          </a:p>
          <a:p>
            <a:pPr marL="220663" indent="-220663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4067488" y="6194220"/>
            <a:ext cx="612000" cy="2204252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Badertscher Arthur</a:t>
            </a:r>
          </a:p>
          <a:p>
            <a:pPr marL="220663" indent="-220663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de-CH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Scheidegger</a:t>
            </a:r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-Roth Marianne</a:t>
            </a: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4756654" y="6192369"/>
            <a:ext cx="612000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Logistik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Gerber Ruedi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Hosner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Kurt   </a:t>
            </a:r>
          </a:p>
        </p:txBody>
      </p:sp>
      <p:cxnSp>
        <p:nvCxnSpPr>
          <p:cNvPr id="83" name="Gewinkelte Verbindung 82"/>
          <p:cNvCxnSpPr>
            <a:cxnSpLocks/>
            <a:stCxn id="82" idx="0"/>
            <a:endCxn id="4" idx="2"/>
          </p:cNvCxnSpPr>
          <p:nvPr/>
        </p:nvCxnSpPr>
        <p:spPr>
          <a:xfrm rot="16200000" flipV="1">
            <a:off x="4258095" y="5387810"/>
            <a:ext cx="347457" cy="126166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hteck 83"/>
          <p:cNvSpPr/>
          <p:nvPr/>
        </p:nvSpPr>
        <p:spPr>
          <a:xfrm>
            <a:off x="5457040" y="6180528"/>
            <a:ext cx="612000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Infrastrukturen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Eggimann Thomas</a:t>
            </a:r>
          </a:p>
          <a:p>
            <a:pPr marL="220663" indent="-220663"/>
            <a:r>
              <a:rPr lang="de-CH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Elsässer 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Jürg</a:t>
            </a:r>
          </a:p>
        </p:txBody>
      </p:sp>
      <p:cxnSp>
        <p:nvCxnSpPr>
          <p:cNvPr id="85" name="Gewinkelte Verbindung 84"/>
          <p:cNvCxnSpPr>
            <a:cxnSpLocks/>
            <a:stCxn id="84" idx="0"/>
            <a:endCxn id="4" idx="2"/>
          </p:cNvCxnSpPr>
          <p:nvPr/>
        </p:nvCxnSpPr>
        <p:spPr>
          <a:xfrm rot="16200000" flipV="1">
            <a:off x="4614208" y="5031696"/>
            <a:ext cx="335616" cy="196204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/>
          <p:cNvSpPr/>
          <p:nvPr/>
        </p:nvSpPr>
        <p:spPr>
          <a:xfrm>
            <a:off x="6158485" y="6162536"/>
            <a:ext cx="612000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Naturgefahren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Freudiger Sabrina</a:t>
            </a:r>
          </a:p>
          <a:p>
            <a:pPr marL="220663" indent="-220663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vakant</a:t>
            </a:r>
          </a:p>
          <a:p>
            <a:pPr algn="ctr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7" name="Gruppieren 96"/>
          <p:cNvGrpSpPr/>
          <p:nvPr/>
        </p:nvGrpSpPr>
        <p:grpSpPr>
          <a:xfrm>
            <a:off x="344727" y="339450"/>
            <a:ext cx="11600689" cy="524334"/>
            <a:chOff x="344727" y="87226"/>
            <a:chExt cx="11600689" cy="524334"/>
          </a:xfrm>
        </p:grpSpPr>
        <p:sp>
          <p:nvSpPr>
            <p:cNvPr id="98" name="Titel 1"/>
            <p:cNvSpPr txBox="1">
              <a:spLocks/>
            </p:cNvSpPr>
            <p:nvPr/>
          </p:nvSpPr>
          <p:spPr>
            <a:xfrm>
              <a:off x="344727" y="116632"/>
              <a:ext cx="7589584" cy="49492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CH" sz="2400" dirty="0">
                  <a:latin typeface="Arial" panose="020B0604020202020204" pitchFamily="34" charset="0"/>
                  <a:cs typeface="Arial" panose="020B0604020202020204" pitchFamily="34" charset="0"/>
                </a:rPr>
                <a:t>Organigramm RFO Oberaargau-West 2024</a:t>
              </a:r>
            </a:p>
          </p:txBody>
        </p:sp>
        <p:sp>
          <p:nvSpPr>
            <p:cNvPr id="99" name="Titel 1"/>
            <p:cNvSpPr txBox="1">
              <a:spLocks/>
            </p:cNvSpPr>
            <p:nvPr/>
          </p:nvSpPr>
          <p:spPr>
            <a:xfrm>
              <a:off x="10117832" y="87226"/>
              <a:ext cx="1827584" cy="49492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de-CH" sz="1000" dirty="0">
                  <a:latin typeface="Arial" panose="020B0604020202020204" pitchFamily="34" charset="0"/>
                  <a:cs typeface="Arial" panose="020B0604020202020204" pitchFamily="34" charset="0"/>
                </a:rPr>
                <a:t>Stand 01.03.2024/</a:t>
              </a:r>
              <a:r>
                <a:rPr lang="de-CH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mwu</a:t>
              </a:r>
              <a:endParaRPr lang="de-CH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0" name="Gerade Verbindung 99"/>
          <p:cNvCxnSpPr/>
          <p:nvPr/>
        </p:nvCxnSpPr>
        <p:spPr>
          <a:xfrm>
            <a:off x="3802345" y="5090271"/>
            <a:ext cx="4724453" cy="20702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hteck 119"/>
          <p:cNvSpPr/>
          <p:nvPr/>
        </p:nvSpPr>
        <p:spPr>
          <a:xfrm>
            <a:off x="10333617" y="1866177"/>
            <a:ext cx="481754" cy="15150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Wangen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1" name="Rechteck 120"/>
          <p:cNvSpPr/>
          <p:nvPr/>
        </p:nvSpPr>
        <p:spPr>
          <a:xfrm>
            <a:off x="10887376" y="1866177"/>
            <a:ext cx="481754" cy="151021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Wangenried</a:t>
            </a:r>
          </a:p>
        </p:txBody>
      </p:sp>
      <p:sp>
        <p:nvSpPr>
          <p:cNvPr id="122" name="Rechteck 121"/>
          <p:cNvSpPr/>
          <p:nvPr/>
        </p:nvSpPr>
        <p:spPr>
          <a:xfrm>
            <a:off x="11463662" y="1866177"/>
            <a:ext cx="481754" cy="151502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Wiedlisbach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hteck 123"/>
          <p:cNvSpPr/>
          <p:nvPr/>
        </p:nvSpPr>
        <p:spPr>
          <a:xfrm>
            <a:off x="8088728" y="1866178"/>
            <a:ext cx="481754" cy="1515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Seeberg</a:t>
            </a:r>
          </a:p>
          <a:p>
            <a:pPr>
              <a:spcAft>
                <a:spcPts val="3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Ortsteil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Grasswil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Ortsteil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Riedtwil</a:t>
            </a: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Hermiswil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hteck 124"/>
          <p:cNvSpPr/>
          <p:nvPr/>
        </p:nvSpPr>
        <p:spPr>
          <a:xfrm>
            <a:off x="8653474" y="1866177"/>
            <a:ext cx="481754" cy="1515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Thörigen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9209112" y="1866177"/>
            <a:ext cx="481754" cy="15102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Walliswil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b.Nbipp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hteck 126"/>
          <p:cNvSpPr/>
          <p:nvPr/>
        </p:nvSpPr>
        <p:spPr>
          <a:xfrm>
            <a:off x="9779221" y="1866177"/>
            <a:ext cx="481754" cy="15150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Walliswil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b.W.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6383251" y="1872151"/>
            <a:ext cx="481753" cy="150425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Oberbipp</a:t>
            </a:r>
          </a:p>
        </p:txBody>
      </p:sp>
      <p:sp>
        <p:nvSpPr>
          <p:cNvPr id="130" name="Rechteck 129"/>
          <p:cNvSpPr/>
          <p:nvPr/>
        </p:nvSpPr>
        <p:spPr>
          <a:xfrm>
            <a:off x="6949942" y="1867363"/>
            <a:ext cx="485170" cy="150903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Ochlenberg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Ortsteil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Oschwand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hteck 130"/>
          <p:cNvSpPr/>
          <p:nvPr/>
        </p:nvSpPr>
        <p:spPr>
          <a:xfrm>
            <a:off x="7512014" y="1867362"/>
            <a:ext cx="488945" cy="1509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Rumisberg</a:t>
            </a:r>
          </a:p>
        </p:txBody>
      </p:sp>
      <p:sp>
        <p:nvSpPr>
          <p:cNvPr id="133" name="Rechteck 132"/>
          <p:cNvSpPr/>
          <p:nvPr/>
        </p:nvSpPr>
        <p:spPr>
          <a:xfrm>
            <a:off x="3448856" y="1867968"/>
            <a:ext cx="465990" cy="150845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Heimenhausen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Ortsteil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Röthenbach</a:t>
            </a: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b.H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Ortsteil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Wanzwil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hteck 134"/>
          <p:cNvSpPr/>
          <p:nvPr/>
        </p:nvSpPr>
        <p:spPr>
          <a:xfrm>
            <a:off x="4051806" y="1867967"/>
            <a:ext cx="480624" cy="150845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Herzogenbuchsee</a:t>
            </a:r>
          </a:p>
          <a:p>
            <a:pPr>
              <a:spcAft>
                <a:spcPts val="3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Ortsteil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Oberönz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640114" y="1867363"/>
            <a:ext cx="495245" cy="15090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Inkwil</a:t>
            </a:r>
          </a:p>
        </p:txBody>
      </p:sp>
      <p:sp>
        <p:nvSpPr>
          <p:cNvPr id="137" name="Rechteck 136"/>
          <p:cNvSpPr/>
          <p:nvPr/>
        </p:nvSpPr>
        <p:spPr>
          <a:xfrm>
            <a:off x="5237685" y="1867362"/>
            <a:ext cx="475663" cy="150905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Niederbipp</a:t>
            </a:r>
          </a:p>
        </p:txBody>
      </p:sp>
      <p:sp>
        <p:nvSpPr>
          <p:cNvPr id="138" name="Rechteck 137"/>
          <p:cNvSpPr/>
          <p:nvPr/>
        </p:nvSpPr>
        <p:spPr>
          <a:xfrm>
            <a:off x="5824471" y="1872150"/>
            <a:ext cx="470425" cy="150426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Niederönz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hteck 138"/>
          <p:cNvSpPr/>
          <p:nvPr/>
        </p:nvSpPr>
        <p:spPr>
          <a:xfrm>
            <a:off x="1596633" y="1867969"/>
            <a:ext cx="486404" cy="149558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Bettenhausen</a:t>
            </a:r>
          </a:p>
          <a:p>
            <a:pPr>
              <a:spcAft>
                <a:spcPts val="300"/>
              </a:spcAft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Ortsteil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Bollodingen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hteck 139"/>
          <p:cNvSpPr/>
          <p:nvPr/>
        </p:nvSpPr>
        <p:spPr>
          <a:xfrm>
            <a:off x="2211192" y="1867969"/>
            <a:ext cx="488945" cy="149612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Farnern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hteck 140"/>
          <p:cNvSpPr/>
          <p:nvPr/>
        </p:nvSpPr>
        <p:spPr>
          <a:xfrm>
            <a:off x="2845914" y="1867968"/>
            <a:ext cx="480624" cy="150158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Graben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966563" y="1872152"/>
            <a:ext cx="481754" cy="150444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de-CH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Berken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9" name="Gerade Verbindung 228"/>
          <p:cNvCxnSpPr>
            <a:cxnSpLocks/>
          </p:cNvCxnSpPr>
          <p:nvPr/>
        </p:nvCxnSpPr>
        <p:spPr>
          <a:xfrm>
            <a:off x="1186950" y="3381211"/>
            <a:ext cx="0" cy="4234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>
            <a:cxnSpLocks/>
            <a:stCxn id="139" idx="2"/>
          </p:cNvCxnSpPr>
          <p:nvPr/>
        </p:nvCxnSpPr>
        <p:spPr>
          <a:xfrm flipH="1">
            <a:off x="1837511" y="3363558"/>
            <a:ext cx="2324" cy="4474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>
            <a:cxnSpLocks/>
            <a:stCxn id="121" idx="2"/>
          </p:cNvCxnSpPr>
          <p:nvPr/>
        </p:nvCxnSpPr>
        <p:spPr>
          <a:xfrm>
            <a:off x="11128253" y="3376393"/>
            <a:ext cx="0" cy="4282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>
            <a:cxnSpLocks/>
            <a:stCxn id="122" idx="2"/>
          </p:cNvCxnSpPr>
          <p:nvPr/>
        </p:nvCxnSpPr>
        <p:spPr>
          <a:xfrm>
            <a:off x="11704539" y="3381198"/>
            <a:ext cx="0" cy="438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>
            <a:cxnSpLocks/>
            <a:stCxn id="141" idx="2"/>
          </p:cNvCxnSpPr>
          <p:nvPr/>
        </p:nvCxnSpPr>
        <p:spPr>
          <a:xfrm>
            <a:off x="3086226" y="3369557"/>
            <a:ext cx="565" cy="435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>
            <a:cxnSpLocks/>
          </p:cNvCxnSpPr>
          <p:nvPr/>
        </p:nvCxnSpPr>
        <p:spPr>
          <a:xfrm>
            <a:off x="2452070" y="3366338"/>
            <a:ext cx="0" cy="4383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>
            <a:cxnSpLocks/>
          </p:cNvCxnSpPr>
          <p:nvPr/>
        </p:nvCxnSpPr>
        <p:spPr>
          <a:xfrm flipH="1">
            <a:off x="599934" y="3373743"/>
            <a:ext cx="938" cy="4309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>
            <a:cxnSpLocks/>
            <a:stCxn id="138" idx="2"/>
          </p:cNvCxnSpPr>
          <p:nvPr/>
        </p:nvCxnSpPr>
        <p:spPr>
          <a:xfrm>
            <a:off x="6059684" y="3376412"/>
            <a:ext cx="0" cy="428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>
            <a:cxnSpLocks/>
            <a:stCxn id="137" idx="2"/>
          </p:cNvCxnSpPr>
          <p:nvPr/>
        </p:nvCxnSpPr>
        <p:spPr>
          <a:xfrm>
            <a:off x="5475517" y="3376415"/>
            <a:ext cx="3045" cy="428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>
            <a:cxnSpLocks/>
            <a:stCxn id="136" idx="2"/>
          </p:cNvCxnSpPr>
          <p:nvPr/>
        </p:nvCxnSpPr>
        <p:spPr>
          <a:xfrm>
            <a:off x="4887737" y="3376423"/>
            <a:ext cx="4749" cy="4346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>
            <a:cxnSpLocks/>
            <a:stCxn id="135" idx="2"/>
          </p:cNvCxnSpPr>
          <p:nvPr/>
        </p:nvCxnSpPr>
        <p:spPr>
          <a:xfrm>
            <a:off x="4292118" y="3376422"/>
            <a:ext cx="565" cy="4282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>
            <a:cxnSpLocks/>
            <a:stCxn id="131" idx="2"/>
          </p:cNvCxnSpPr>
          <p:nvPr/>
        </p:nvCxnSpPr>
        <p:spPr>
          <a:xfrm>
            <a:off x="7756487" y="3376395"/>
            <a:ext cx="0" cy="4346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>
            <a:cxnSpLocks/>
            <a:stCxn id="130" idx="2"/>
          </p:cNvCxnSpPr>
          <p:nvPr/>
        </p:nvCxnSpPr>
        <p:spPr>
          <a:xfrm flipH="1">
            <a:off x="7190819" y="3376398"/>
            <a:ext cx="1708" cy="434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>
            <a:cxnSpLocks/>
            <a:stCxn id="129" idx="2"/>
          </p:cNvCxnSpPr>
          <p:nvPr/>
        </p:nvCxnSpPr>
        <p:spPr>
          <a:xfrm>
            <a:off x="6624128" y="3376407"/>
            <a:ext cx="0" cy="4346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>
            <a:cxnSpLocks/>
            <a:stCxn id="125" idx="2"/>
          </p:cNvCxnSpPr>
          <p:nvPr/>
        </p:nvCxnSpPr>
        <p:spPr>
          <a:xfrm>
            <a:off x="8894351" y="3381210"/>
            <a:ext cx="0" cy="423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>
            <a:cxnSpLocks/>
            <a:stCxn id="124" idx="2"/>
          </p:cNvCxnSpPr>
          <p:nvPr/>
        </p:nvCxnSpPr>
        <p:spPr>
          <a:xfrm flipH="1">
            <a:off x="8326136" y="3381211"/>
            <a:ext cx="3469" cy="423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>
            <a:cxnSpLocks/>
            <a:stCxn id="127" idx="2"/>
          </p:cNvCxnSpPr>
          <p:nvPr/>
        </p:nvCxnSpPr>
        <p:spPr>
          <a:xfrm>
            <a:off x="10020098" y="3381208"/>
            <a:ext cx="0" cy="4234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>
            <a:cxnSpLocks/>
            <a:stCxn id="126" idx="2"/>
          </p:cNvCxnSpPr>
          <p:nvPr/>
        </p:nvCxnSpPr>
        <p:spPr>
          <a:xfrm>
            <a:off x="9449989" y="3376394"/>
            <a:ext cx="0" cy="428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>
            <a:cxnSpLocks/>
            <a:stCxn id="120" idx="2"/>
          </p:cNvCxnSpPr>
          <p:nvPr/>
        </p:nvCxnSpPr>
        <p:spPr>
          <a:xfrm>
            <a:off x="10574494" y="3381200"/>
            <a:ext cx="0" cy="423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Gerade Verbindung 230"/>
          <p:cNvCxnSpPr>
            <a:cxnSpLocks/>
          </p:cNvCxnSpPr>
          <p:nvPr/>
        </p:nvCxnSpPr>
        <p:spPr>
          <a:xfrm>
            <a:off x="599934" y="3804645"/>
            <a:ext cx="11104605" cy="6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>
            <a:cxnSpLocks/>
            <a:endCxn id="5" idx="0"/>
          </p:cNvCxnSpPr>
          <p:nvPr/>
        </p:nvCxnSpPr>
        <p:spPr>
          <a:xfrm>
            <a:off x="3807737" y="3819505"/>
            <a:ext cx="0" cy="458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feld 150"/>
          <p:cNvSpPr txBox="1"/>
          <p:nvPr/>
        </p:nvSpPr>
        <p:spPr>
          <a:xfrm>
            <a:off x="5134963" y="4312970"/>
            <a:ext cx="3189465" cy="600164"/>
          </a:xfrm>
          <a:prstGeom prst="rect">
            <a:avLst/>
          </a:prstGeom>
          <a:noFill/>
          <a:ln w="1397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100" b="1" dirty="0">
                <a:latin typeface="+mn-lt"/>
              </a:rPr>
              <a:t>Vertreter Verwaltungskreisführungsorgan </a:t>
            </a:r>
          </a:p>
          <a:p>
            <a:r>
              <a:rPr lang="de-CH" sz="1100" dirty="0">
                <a:latin typeface="+mn-lt"/>
              </a:rPr>
              <a:t>(VKFO; unter der Leitung des Regierungsstatthalters)</a:t>
            </a:r>
          </a:p>
          <a:p>
            <a:r>
              <a:rPr lang="de-CH" sz="1100" dirty="0"/>
              <a:t>Stephan Müller C Ö Si / S+R </a:t>
            </a:r>
          </a:p>
        </p:txBody>
      </p:sp>
      <p:cxnSp>
        <p:nvCxnSpPr>
          <p:cNvPr id="147" name="Gerade Verbindung 146">
            <a:extLst>
              <a:ext uri="{FF2B5EF4-FFF2-40B4-BE49-F238E27FC236}">
                <a16:creationId xmlns:a16="http://schemas.microsoft.com/office/drawing/2014/main" id="{70730CB3-0623-8F4C-9191-13384C062DC6}"/>
              </a:ext>
            </a:extLst>
          </p:cNvPr>
          <p:cNvCxnSpPr>
            <a:cxnSpLocks/>
            <a:stCxn id="133" idx="2"/>
          </p:cNvCxnSpPr>
          <p:nvPr/>
        </p:nvCxnSpPr>
        <p:spPr>
          <a:xfrm>
            <a:off x="3681851" y="3376423"/>
            <a:ext cx="0" cy="4282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 Verbindung 209">
            <a:extLst>
              <a:ext uri="{FF2B5EF4-FFF2-40B4-BE49-F238E27FC236}">
                <a16:creationId xmlns:a16="http://schemas.microsoft.com/office/drawing/2014/main" id="{756E7D4C-E15D-F24F-A0CD-02B67EC2FF2E}"/>
              </a:ext>
            </a:extLst>
          </p:cNvPr>
          <p:cNvCxnSpPr>
            <a:cxnSpLocks/>
          </p:cNvCxnSpPr>
          <p:nvPr/>
        </p:nvCxnSpPr>
        <p:spPr>
          <a:xfrm>
            <a:off x="2291086" y="5090271"/>
            <a:ext cx="15099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285C313A-198B-2D46-1492-CF0A53BC2ABA}"/>
              </a:ext>
            </a:extLst>
          </p:cNvPr>
          <p:cNvSpPr txBox="1"/>
          <p:nvPr/>
        </p:nvSpPr>
        <p:spPr>
          <a:xfrm>
            <a:off x="5146907" y="5275802"/>
            <a:ext cx="1534434" cy="430887"/>
          </a:xfrm>
          <a:prstGeom prst="rect">
            <a:avLst/>
          </a:prstGeom>
          <a:noFill/>
          <a:ln w="1397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100" b="1" dirty="0">
                <a:latin typeface="+mn-lt"/>
              </a:rPr>
              <a:t>Schnupperjahr SC Stv</a:t>
            </a:r>
            <a:br>
              <a:rPr lang="de-CH" sz="1100" b="1" dirty="0">
                <a:latin typeface="+mn-lt"/>
              </a:rPr>
            </a:br>
            <a:r>
              <a:rPr lang="de-CH" sz="1100" dirty="0" err="1">
                <a:latin typeface="+mn-lt"/>
              </a:rPr>
              <a:t>Demontis</a:t>
            </a:r>
            <a:r>
              <a:rPr lang="de-CH" sz="1100" dirty="0">
                <a:latin typeface="+mn-lt"/>
              </a:rPr>
              <a:t> Adriano</a:t>
            </a:r>
            <a:endParaRPr lang="de-CH" sz="1100" dirty="0"/>
          </a:p>
        </p:txBody>
      </p:sp>
      <p:sp>
        <p:nvSpPr>
          <p:cNvPr id="228" name="Rechteck 227">
            <a:extLst>
              <a:ext uri="{FF2B5EF4-FFF2-40B4-BE49-F238E27FC236}">
                <a16:creationId xmlns:a16="http://schemas.microsoft.com/office/drawing/2014/main" id="{DE3C0C4F-23AC-F4BF-750D-112D578D6BB9}"/>
              </a:ext>
            </a:extLst>
          </p:cNvPr>
          <p:cNvSpPr/>
          <p:nvPr/>
        </p:nvSpPr>
        <p:spPr>
          <a:xfrm>
            <a:off x="3372386" y="6180528"/>
            <a:ext cx="605244" cy="221979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>
              <a:spcAft>
                <a:spcPts val="300"/>
              </a:spcAft>
            </a:pPr>
            <a:r>
              <a:rPr lang="de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Schutz &amp; Rettung/ZS</a:t>
            </a:r>
          </a:p>
          <a:p>
            <a:pPr marL="215900" indent="-215900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Flückiger Daniel</a:t>
            </a:r>
          </a:p>
          <a:p>
            <a:pPr marL="220663" indent="-220663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Renz </a:t>
            </a:r>
            <a:r>
              <a:rPr lang="de-CH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Sinon</a:t>
            </a:r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0663" indent="-220663"/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4" name="Gerade Verbindung 170">
            <a:extLst>
              <a:ext uri="{FF2B5EF4-FFF2-40B4-BE49-F238E27FC236}">
                <a16:creationId xmlns:a16="http://schemas.microsoft.com/office/drawing/2014/main" id="{56B7195B-0F6E-AE4A-3C34-DCDE52D55C35}"/>
              </a:ext>
            </a:extLst>
          </p:cNvPr>
          <p:cNvCxnSpPr>
            <a:cxnSpLocks/>
          </p:cNvCxnSpPr>
          <p:nvPr/>
        </p:nvCxnSpPr>
        <p:spPr>
          <a:xfrm>
            <a:off x="3372386" y="6012719"/>
            <a:ext cx="0" cy="153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170">
            <a:extLst>
              <a:ext uri="{FF2B5EF4-FFF2-40B4-BE49-F238E27FC236}">
                <a16:creationId xmlns:a16="http://schemas.microsoft.com/office/drawing/2014/main" id="{5A6436A7-A9CE-8625-8BC6-27087ABBE696}"/>
              </a:ext>
            </a:extLst>
          </p:cNvPr>
          <p:cNvCxnSpPr>
            <a:cxnSpLocks/>
          </p:cNvCxnSpPr>
          <p:nvPr/>
        </p:nvCxnSpPr>
        <p:spPr>
          <a:xfrm>
            <a:off x="4373488" y="6028193"/>
            <a:ext cx="0" cy="1641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Gerade Verbindung 209">
            <a:extLst>
              <a:ext uri="{FF2B5EF4-FFF2-40B4-BE49-F238E27FC236}">
                <a16:creationId xmlns:a16="http://schemas.microsoft.com/office/drawing/2014/main" id="{D36AB34F-5454-8A87-4DAC-3D15C8A423E1}"/>
              </a:ext>
            </a:extLst>
          </p:cNvPr>
          <p:cNvCxnSpPr>
            <a:cxnSpLocks/>
          </p:cNvCxnSpPr>
          <p:nvPr/>
        </p:nvCxnSpPr>
        <p:spPr>
          <a:xfrm>
            <a:off x="5713348" y="6012719"/>
            <a:ext cx="687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Gerade Verbindung 170">
            <a:extLst>
              <a:ext uri="{FF2B5EF4-FFF2-40B4-BE49-F238E27FC236}">
                <a16:creationId xmlns:a16="http://schemas.microsoft.com/office/drawing/2014/main" id="{6CF549A1-71A1-6E4E-F25A-8227770AC39F}"/>
              </a:ext>
            </a:extLst>
          </p:cNvPr>
          <p:cNvCxnSpPr>
            <a:cxnSpLocks/>
          </p:cNvCxnSpPr>
          <p:nvPr/>
        </p:nvCxnSpPr>
        <p:spPr>
          <a:xfrm>
            <a:off x="6400800" y="6012719"/>
            <a:ext cx="0" cy="1362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3064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A3-Papier (297 x 420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Kanton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Gasser Christoph</dc:creator>
  <cp:lastModifiedBy>Monika Wüthrich</cp:lastModifiedBy>
  <cp:revision>104</cp:revision>
  <cp:lastPrinted>2023-06-28T13:28:15Z</cp:lastPrinted>
  <dcterms:created xsi:type="dcterms:W3CDTF">2014-09-17T11:51:18Z</dcterms:created>
  <dcterms:modified xsi:type="dcterms:W3CDTF">2024-02-12T07:26:42Z</dcterms:modified>
</cp:coreProperties>
</file>